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7" r:id="rId6"/>
    <p:sldId id="258" r:id="rId7"/>
    <p:sldId id="262" r:id="rId8"/>
    <p:sldId id="268" r:id="rId9"/>
    <p:sldId id="269" r:id="rId10"/>
    <p:sldId id="272" r:id="rId11"/>
    <p:sldId id="276" r:id="rId12"/>
    <p:sldId id="277" r:id="rId13"/>
    <p:sldId id="265" r:id="rId14"/>
    <p:sldId id="273" r:id="rId15"/>
    <p:sldId id="274" r:id="rId16"/>
    <p:sldId id="275" r:id="rId17"/>
    <p:sldId id="264" r:id="rId18"/>
    <p:sldId id="26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704" autoAdjust="0"/>
  </p:normalViewPr>
  <p:slideViewPr>
    <p:cSldViewPr snapToGrid="0">
      <p:cViewPr>
        <p:scale>
          <a:sx n="125" d="100"/>
          <a:sy n="125" d="100"/>
        </p:scale>
        <p:origin x="-1080" y="-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1/24/2023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/>
          <a:p>
            <a:r>
              <a:rPr lang="en-US" dirty="0"/>
              <a:t>Micheal Hatch &amp; </a:t>
            </a:r>
            <a:r>
              <a:rPr lang="en-US"/>
              <a:t>Philip Vickers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A2CD4-732A-43E4-BCB9-CBA2055E0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-954882"/>
            <a:ext cx="6696075" cy="1909763"/>
          </a:xfrm>
        </p:spPr>
        <p:txBody>
          <a:bodyPr/>
          <a:lstStyle/>
          <a:p>
            <a:r>
              <a:rPr lang="en-US" dirty="0"/>
              <a:t>Architecture and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3D834-F1E2-4848-8093-D412A7B081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A49C-96F4-440D-B89E-A0AE94F70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9FA3-9AE3-4689-A469-B7D2DFCCC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133C7A-9735-4110-8DDF-3CDF233F3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733" y="1634252"/>
            <a:ext cx="1701932" cy="25910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A8DA55-FFB8-4E1D-98C5-904A0D4FFBEA}"/>
              </a:ext>
            </a:extLst>
          </p:cNvPr>
          <p:cNvSpPr txBox="1"/>
          <p:nvPr/>
        </p:nvSpPr>
        <p:spPr>
          <a:xfrm>
            <a:off x="5952806" y="1154668"/>
            <a:ext cx="2062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Interface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460806F-54E2-408F-9C8B-3CD0AE26E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2003" y="1537833"/>
            <a:ext cx="3018958" cy="25910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01BA39C-6C18-4089-A7B8-BA208FD1DDFB}"/>
              </a:ext>
            </a:extLst>
          </p:cNvPr>
          <p:cNvSpPr txBox="1"/>
          <p:nvPr/>
        </p:nvSpPr>
        <p:spPr>
          <a:xfrm>
            <a:off x="9712960" y="1154668"/>
            <a:ext cx="247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Schematic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8560A36-97FE-41FA-BE6B-6A89639C0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539139" y="3223992"/>
            <a:ext cx="1689221" cy="457549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D39DBA-81E2-46BB-91ED-7554C7C90691}"/>
              </a:ext>
            </a:extLst>
          </p:cNvPr>
          <p:cNvSpPr txBox="1"/>
          <p:nvPr/>
        </p:nvSpPr>
        <p:spPr>
          <a:xfrm>
            <a:off x="4345939" y="5359316"/>
            <a:ext cx="2357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Circuit Board</a:t>
            </a:r>
          </a:p>
        </p:txBody>
      </p:sp>
    </p:spTree>
    <p:extLst>
      <p:ext uri="{BB962C8B-B14F-4D97-AF65-F5344CB8AC3E}">
        <p14:creationId xmlns:p14="http://schemas.microsoft.com/office/powerpoint/2010/main" val="744379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3D834-F1E2-4848-8093-D412A7B081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A49C-96F4-440D-B89E-A0AE94F70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9FA3-9AE3-4689-A469-B7D2DFCCC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425852-C763-424D-A32A-2288328A3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0" y="581860"/>
            <a:ext cx="7186491" cy="60734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4A2CD4-732A-43E4-BCB9-CBA2055E0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-1340962"/>
            <a:ext cx="6696075" cy="1909763"/>
          </a:xfrm>
        </p:spPr>
        <p:txBody>
          <a:bodyPr/>
          <a:lstStyle/>
          <a:p>
            <a:r>
              <a:rPr lang="en-US" dirty="0"/>
              <a:t>Android App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D1DD61-0511-4351-60AD-862A5111E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84" y="152400"/>
            <a:ext cx="3374445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18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BA83E65-B8F7-FA84-AFA1-48726ED2A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Hardware System</a:t>
            </a:r>
            <a:br>
              <a:rPr lang="en-US" sz="2800" dirty="0"/>
            </a:br>
            <a:br>
              <a:rPr lang="en-US" sz="2800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A1131-4F63-0395-48AC-E10515A26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4B95A-EB4E-A6E6-5F78-B9D9CAB6B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96144-970F-2F95-BC15-C77A16B27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8980E0-C617-0720-8BAE-73A1A95C3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226" y="1234440"/>
            <a:ext cx="8628413" cy="5086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AA883B-5560-A713-6036-E1B0D718C589}"/>
              </a:ext>
            </a:extLst>
          </p:cNvPr>
          <p:cNvSpPr txBox="1"/>
          <p:nvPr/>
        </p:nvSpPr>
        <p:spPr>
          <a:xfrm>
            <a:off x="251014" y="1635919"/>
            <a:ext cx="29315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Arduino Uno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 Servo motor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HC-06 Bluetooth module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174689-EBE6-2C48-9C19-60508208E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586" y="3543195"/>
            <a:ext cx="1187511" cy="20448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D8F5AD-878A-4DC3-E478-D970173EC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466006">
            <a:off x="4006024" y="2932034"/>
            <a:ext cx="815628" cy="3174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AE9306-1134-4CD4-397C-27CB18F0A386}"/>
              </a:ext>
            </a:extLst>
          </p:cNvPr>
          <p:cNvSpPr txBox="1"/>
          <p:nvPr/>
        </p:nvSpPr>
        <p:spPr>
          <a:xfrm rot="18410404">
            <a:off x="3438325" y="2372687"/>
            <a:ext cx="2147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Bluetooth Signal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2BDFE1-DD8B-235D-AAB5-9BDAE17B1BC1}"/>
              </a:ext>
            </a:extLst>
          </p:cNvPr>
          <p:cNvSpPr txBox="1"/>
          <p:nvPr/>
        </p:nvSpPr>
        <p:spPr>
          <a:xfrm>
            <a:off x="7123412" y="1331762"/>
            <a:ext cx="574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5V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5A8286-D3BE-028F-34B1-79B4DA827B69}"/>
              </a:ext>
            </a:extLst>
          </p:cNvPr>
          <p:cNvSpPr txBox="1"/>
          <p:nvPr/>
        </p:nvSpPr>
        <p:spPr>
          <a:xfrm>
            <a:off x="8794732" y="2482475"/>
            <a:ext cx="574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5V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7C1572-C41D-EA40-713C-E4AEEE40107C}"/>
              </a:ext>
            </a:extLst>
          </p:cNvPr>
          <p:cNvSpPr txBox="1"/>
          <p:nvPr/>
        </p:nvSpPr>
        <p:spPr>
          <a:xfrm>
            <a:off x="9103324" y="3913862"/>
            <a:ext cx="574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5V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22C5AF-83A7-607D-C940-0AF82C2844CE}"/>
              </a:ext>
            </a:extLst>
          </p:cNvPr>
          <p:cNvSpPr txBox="1"/>
          <p:nvPr/>
        </p:nvSpPr>
        <p:spPr>
          <a:xfrm>
            <a:off x="7760348" y="4806482"/>
            <a:ext cx="574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5V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9123CD-D2FD-BF3A-497F-77ACD449D43B}"/>
              </a:ext>
            </a:extLst>
          </p:cNvPr>
          <p:cNvSpPr txBox="1"/>
          <p:nvPr/>
        </p:nvSpPr>
        <p:spPr>
          <a:xfrm>
            <a:off x="6757652" y="4806482"/>
            <a:ext cx="574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5V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2F98D7-7EF7-D0AA-BD30-091FCA7AC644}"/>
              </a:ext>
            </a:extLst>
          </p:cNvPr>
          <p:cNvSpPr txBox="1"/>
          <p:nvPr/>
        </p:nvSpPr>
        <p:spPr>
          <a:xfrm>
            <a:off x="5204162" y="4788080"/>
            <a:ext cx="574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5V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261BDF-8DDB-F8F4-AB83-DED55AE9D103}"/>
              </a:ext>
            </a:extLst>
          </p:cNvPr>
          <p:cNvSpPr txBox="1"/>
          <p:nvPr/>
        </p:nvSpPr>
        <p:spPr>
          <a:xfrm>
            <a:off x="7760348" y="1562594"/>
            <a:ext cx="574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GND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B3C0358-4B03-7D26-BA0D-8A7F458E8730}"/>
              </a:ext>
            </a:extLst>
          </p:cNvPr>
          <p:cNvSpPr txBox="1"/>
          <p:nvPr/>
        </p:nvSpPr>
        <p:spPr>
          <a:xfrm>
            <a:off x="8923668" y="3582622"/>
            <a:ext cx="574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GND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444AAE-7378-C269-4BAE-D3638B0C15BF}"/>
              </a:ext>
            </a:extLst>
          </p:cNvPr>
          <p:cNvSpPr txBox="1"/>
          <p:nvPr/>
        </p:nvSpPr>
        <p:spPr>
          <a:xfrm>
            <a:off x="6183612" y="4852327"/>
            <a:ext cx="574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GND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2F867E-9805-D907-1487-C780B48555EB}"/>
              </a:ext>
            </a:extLst>
          </p:cNvPr>
          <p:cNvSpPr txBox="1"/>
          <p:nvPr/>
        </p:nvSpPr>
        <p:spPr>
          <a:xfrm>
            <a:off x="4714437" y="4946471"/>
            <a:ext cx="574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GND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A0A860-7C91-52AA-147A-2461D83F545A}"/>
              </a:ext>
            </a:extLst>
          </p:cNvPr>
          <p:cNvSpPr txBox="1"/>
          <p:nvPr/>
        </p:nvSpPr>
        <p:spPr>
          <a:xfrm>
            <a:off x="5875650" y="3467206"/>
            <a:ext cx="574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Signal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2DC48E-11A1-432E-624E-8E5A43EE8BE4}"/>
              </a:ext>
            </a:extLst>
          </p:cNvPr>
          <p:cNvSpPr txBox="1"/>
          <p:nvPr/>
        </p:nvSpPr>
        <p:spPr>
          <a:xfrm>
            <a:off x="6271890" y="3883090"/>
            <a:ext cx="574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Signal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91C879-E002-9EFC-B1C5-F77556A78AF4}"/>
              </a:ext>
            </a:extLst>
          </p:cNvPr>
          <p:cNvSpPr txBox="1"/>
          <p:nvPr/>
        </p:nvSpPr>
        <p:spPr>
          <a:xfrm>
            <a:off x="7866380" y="3508088"/>
            <a:ext cx="574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Signal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B7F72E-EAF2-0CF3-CE9D-2829ECA5C423}"/>
              </a:ext>
            </a:extLst>
          </p:cNvPr>
          <p:cNvSpPr txBox="1"/>
          <p:nvPr/>
        </p:nvSpPr>
        <p:spPr>
          <a:xfrm>
            <a:off x="4610021" y="2095405"/>
            <a:ext cx="2147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Bluetooth Module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38ACC5B-E840-E3AC-206D-68C667F61730}"/>
              </a:ext>
            </a:extLst>
          </p:cNvPr>
          <p:cNvSpPr txBox="1"/>
          <p:nvPr/>
        </p:nvSpPr>
        <p:spPr>
          <a:xfrm>
            <a:off x="3056531" y="5497732"/>
            <a:ext cx="2147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Android Phone with App Installed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9A1CDD0-FEBC-259B-FF56-9174D2416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9028" y="1331762"/>
            <a:ext cx="790668" cy="111207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54676C6-5D2B-3F65-66F8-D0FDAB419C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801629">
            <a:off x="9691512" y="2358266"/>
            <a:ext cx="463574" cy="17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439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9EB30-4349-4946-536B-CC5FA040E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Code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591BE-AAF9-7E65-1F95-7A16B17C9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Fall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2C329-FA2D-E416-9DE7-0A5F0BB7B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C31DC7-B5E1-42DB-5936-72A29A995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81149D-A3F3-113F-061D-BBE096F4D7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93" r="9121"/>
          <a:stretch/>
        </p:blipFill>
        <p:spPr>
          <a:xfrm>
            <a:off x="1666875" y="1244601"/>
            <a:ext cx="9261510" cy="487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40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A2D15-4D68-4BF7-9421-032AE6C8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/>
          <a:lstStyle/>
          <a:p>
            <a:r>
              <a:rPr lang="en-US" dirty="0"/>
              <a:t>Website</a:t>
            </a: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637DEDF5-3FCD-4BC2-86A5-7BE2BF01E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918C3C97-444D-4600-8553-B9C4C1F84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48E9129-4CC6-47BA-ACD8-2C632A86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BA1CF98E-3EEF-4D6B-94EE-D47613490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360" y="2217740"/>
            <a:ext cx="5080354" cy="372022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5D5AF7C-A550-4BF6-98D9-B5D9C37945B8}"/>
              </a:ext>
            </a:extLst>
          </p:cNvPr>
          <p:cNvSpPr txBox="1"/>
          <p:nvPr/>
        </p:nvSpPr>
        <p:spPr>
          <a:xfrm rot="19480655">
            <a:off x="3878978" y="2316480"/>
            <a:ext cx="73198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In Process</a:t>
            </a:r>
          </a:p>
        </p:txBody>
      </p:sp>
    </p:spTree>
    <p:extLst>
      <p:ext uri="{BB962C8B-B14F-4D97-AF65-F5344CB8AC3E}">
        <p14:creationId xmlns:p14="http://schemas.microsoft.com/office/powerpoint/2010/main" val="2619301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D0E59-4C68-4F87-9821-23C69713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9153991">
            <a:off x="1417797" y="2294257"/>
            <a:ext cx="8421688" cy="1325563"/>
          </a:xfrm>
        </p:spPr>
        <p:txBody>
          <a:bodyPr/>
          <a:lstStyle/>
          <a:p>
            <a:r>
              <a:rPr lang="en-US" dirty="0"/>
              <a:t>Any Questions</a:t>
            </a:r>
          </a:p>
        </p:txBody>
      </p:sp>
      <p:sp>
        <p:nvSpPr>
          <p:cNvPr id="56" name="Date Placeholder 55">
            <a:extLst>
              <a:ext uri="{FF2B5EF4-FFF2-40B4-BE49-F238E27FC236}">
                <a16:creationId xmlns:a16="http://schemas.microsoft.com/office/drawing/2014/main" id="{B289356A-BDA0-4234-84F2-9F2F25D0D7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7" name="Footer Placeholder 56">
            <a:extLst>
              <a:ext uri="{FF2B5EF4-FFF2-40B4-BE49-F238E27FC236}">
                <a16:creationId xmlns:a16="http://schemas.microsoft.com/office/drawing/2014/main" id="{3A38BE84-957B-46B9-A315-4B5064DFF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E1900601-8B04-4FF3-B06F-6BEFAC65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079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6380" y="418578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5980" y="1886857"/>
            <a:ext cx="4762500" cy="3528423"/>
          </a:xfrm>
        </p:spPr>
        <p:txBody>
          <a:bodyPr>
            <a:noAutofit/>
          </a:bodyPr>
          <a:lstStyle/>
          <a:p>
            <a:r>
              <a:rPr lang="en-US" sz="2000" dirty="0"/>
              <a:t>Introduction</a:t>
            </a:r>
          </a:p>
          <a:p>
            <a:r>
              <a:rPr lang="en-US" sz="2000" dirty="0"/>
              <a:t>Primary goals</a:t>
            </a:r>
          </a:p>
          <a:p>
            <a:r>
              <a:rPr lang="en-US" sz="2000" dirty="0"/>
              <a:t>Schedule</a:t>
            </a:r>
          </a:p>
          <a:p>
            <a:r>
              <a:rPr lang="en-US" sz="2000" dirty="0"/>
              <a:t>Project Requirements</a:t>
            </a:r>
          </a:p>
          <a:p>
            <a:r>
              <a:rPr lang="en-US" sz="2000" dirty="0"/>
              <a:t>Architecture and Design</a:t>
            </a:r>
          </a:p>
          <a:p>
            <a:r>
              <a:rPr lang="en-US" sz="2000" dirty="0"/>
              <a:t>Website</a:t>
            </a:r>
          </a:p>
          <a:p>
            <a:r>
              <a:rPr lang="en-US" sz="2000" dirty="0"/>
              <a:t>Questions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5BAF8-EA80-4AD4-8D83-5960C299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r>
              <a:rPr lang="en-US" dirty="0"/>
              <a:t>How many times have you wished you had an extra hand when getting into your car? Well, wish no longer with Open Sesame. A voice activated App that opens and closes your car door for you.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17791F-040E-4C80-B25E-C05E9C17C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379" y="2659385"/>
            <a:ext cx="5410669" cy="352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2070" y="-452120"/>
            <a:ext cx="4179570" cy="1715531"/>
          </a:xfrm>
        </p:spPr>
        <p:txBody>
          <a:bodyPr/>
          <a:lstStyle/>
          <a:p>
            <a:r>
              <a:rPr lang="en-US" dirty="0"/>
              <a:t>PRIMARY GOALS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9190" y="1401683"/>
            <a:ext cx="4179570" cy="154471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Hands Free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Communication between App and Vehicle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Safety Features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A5AC31-58A3-4280-8666-934108605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976" y="2783688"/>
            <a:ext cx="3558848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D044-C704-4974-935B-AE3D7EFC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672774E-BCBF-4B44-9E79-28E9153ABA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8FAD6D3-B1FB-463D-87D0-FA9A4AEA1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D5843A7-CBF3-441B-919C-8467B2BB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CB777D-3333-41B2-9403-D924773C4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4671"/>
            <a:ext cx="12192000" cy="36516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C91C1C-47F3-4A7A-B531-A6EEAB743586}"/>
              </a:ext>
            </a:extLst>
          </p:cNvPr>
          <p:cNvSpPr txBox="1"/>
          <p:nvPr/>
        </p:nvSpPr>
        <p:spPr>
          <a:xfrm>
            <a:off x="5100320" y="1631660"/>
            <a:ext cx="3972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On Track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Not a linear project</a:t>
            </a:r>
          </a:p>
        </p:txBody>
      </p:sp>
    </p:spTree>
    <p:extLst>
      <p:ext uri="{BB962C8B-B14F-4D97-AF65-F5344CB8AC3E}">
        <p14:creationId xmlns:p14="http://schemas.microsoft.com/office/powerpoint/2010/main" val="2303579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Project Requirements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90E7E75-E57A-4FF0-A0E4-A4DBCF6EA89A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1985457045"/>
              </p:ext>
            </p:extLst>
          </p:nvPr>
        </p:nvGraphicFramePr>
        <p:xfrm>
          <a:off x="838200" y="1453242"/>
          <a:ext cx="10515600" cy="492043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26110455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547279344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36622829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93478817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596635212"/>
                    </a:ext>
                  </a:extLst>
                </a:gridCol>
              </a:tblGrid>
              <a:tr h="714194">
                <a:tc>
                  <a:txBody>
                    <a:bodyPr/>
                    <a:lstStyle/>
                    <a:p>
                      <a:pPr algn="ctr" rtl="0" fontAlgn="auto"/>
                      <a:r>
                        <a:rPr lang="en-US" sz="1600" b="1" i="0" dirty="0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Functional Requirements​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 i="0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 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 i="0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 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 i="0" kern="1200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Safety Conditions</a:t>
                      </a:r>
                      <a:endParaRPr lang="en-US" sz="1600" b="1" i="0" dirty="0"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600" b="1" i="0" kern="1200" dirty="0">
                          <a:solidFill>
                            <a:schemeClr val="accent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Project Requirement meet.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1328149"/>
                  </a:ext>
                </a:extLst>
              </a:tr>
              <a:tr h="714194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Door Opens using handheld device.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user says, "Open the right front door."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333F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blue tooth signal is transmitted to the car and  the computer opens the right front door.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333F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Parking Brake must be applied. Car must be parked.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333F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34841754"/>
                  </a:ext>
                </a:extLst>
              </a:tr>
              <a:tr h="714194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Door Closes using handheld device.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user says, “Close the right front door."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333F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blue tooth signal is transmitted to the car and  the computer opens the right front door.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333F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Parking Brake must be applied. Car must be parked.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333F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129140390"/>
                  </a:ext>
                </a:extLst>
              </a:tr>
              <a:tr h="714194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Door Blocked while opening.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333F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Determine what obstruction is present and remove it if necessary. 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333F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Upon removing the blocking item and ensuring all safety measures have been implemented. 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333F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 is removed, parking brake applied.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333F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99990805"/>
                  </a:ext>
                </a:extLst>
              </a:tr>
              <a:tr h="714194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Door Blocked while closing.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333F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Determine what obstruction is present and remove it if necessary. 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333F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Upon removing the blocking item and ensuring all safety measures have been implemented. 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333F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 is removed, parking brake applied.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0" i="0" dirty="0">
                          <a:solidFill>
                            <a:srgbClr val="333F5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US" sz="1400" b="0" i="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88671141"/>
                  </a:ext>
                </a:extLst>
              </a:tr>
            </a:tbl>
          </a:graphicData>
        </a:graphic>
      </p:graphicFrame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682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Project Non-Functional Requirements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AD4575-BFC2-371A-67C5-CEA768781522}"/>
              </a:ext>
            </a:extLst>
          </p:cNvPr>
          <p:cNvSpPr txBox="1"/>
          <p:nvPr/>
        </p:nvSpPr>
        <p:spPr>
          <a:xfrm>
            <a:off x="1320800" y="1786467"/>
            <a:ext cx="63262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Platform: </a:t>
            </a:r>
            <a:r>
              <a:rPr lang="en-US" dirty="0"/>
              <a:t>Mobile App: Only Android OS</a:t>
            </a:r>
          </a:p>
          <a:p>
            <a:r>
              <a:rPr lang="en-US" dirty="0"/>
              <a:t>	  Hardware system: Arduino Uno development board</a:t>
            </a:r>
          </a:p>
          <a:p>
            <a:endParaRPr lang="en-US" dirty="0"/>
          </a:p>
          <a:p>
            <a:r>
              <a:rPr lang="en-US" b="1" dirty="0"/>
              <a:t>Performance: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4F5528-F62F-E4C1-6901-469FC3558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856" y="2874429"/>
            <a:ext cx="4799828" cy="3594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38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7C367E-4339-7D6A-32CA-4EDD474B9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D99BE-8CC1-E4A3-2AAE-BB21F1857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3A45A-24D3-8D55-6180-66CCE185E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430BC9-5011-D69F-5501-2C843A9B8BD7}"/>
              </a:ext>
            </a:extLst>
          </p:cNvPr>
          <p:cNvSpPr txBox="1"/>
          <p:nvPr/>
        </p:nvSpPr>
        <p:spPr>
          <a:xfrm>
            <a:off x="1092200" y="566678"/>
            <a:ext cx="9745133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Security: </a:t>
            </a:r>
            <a:r>
              <a:rPr lang="en-US" dirty="0">
                <a:latin typeface="Consolas" panose="020B0609020204030204" pitchFamily="49" charset="0"/>
              </a:rPr>
              <a:t>User name and password, Bluetooth pairing pin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b="1" dirty="0">
                <a:latin typeface="Consolas" panose="020B0609020204030204" pitchFamily="49" charset="0"/>
              </a:rPr>
              <a:t>User characteristics:</a:t>
            </a:r>
          </a:p>
          <a:p>
            <a:endParaRPr lang="en-US" sz="2800" dirty="0"/>
          </a:p>
          <a:p>
            <a:pPr marL="342900" indent="-342900">
              <a:buFont typeface="+mj-lt"/>
              <a:buAutoNum type="arabicPeriod"/>
            </a:pPr>
            <a:r>
              <a:rPr lang="en-US" b="0" dirty="0">
                <a:effectLst/>
                <a:latin typeface="Consolas" panose="020B0609020204030204" pitchFamily="49" charset="0"/>
              </a:rPr>
              <a:t>The app must load quickly and after a brief splash screen the app needs to be ready to use.</a:t>
            </a:r>
          </a:p>
          <a:p>
            <a:endParaRPr lang="en-US" b="0" dirty="0"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2. Once on the main screen one button press should set the app in a state to receive voice commands.</a:t>
            </a:r>
          </a:p>
          <a:p>
            <a:endParaRPr lang="en-US" b="0" dirty="0"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3. If a valid command is issued then no further user action should be required to open or close a door.</a:t>
            </a:r>
          </a:p>
          <a:p>
            <a:br>
              <a:rPr lang="en-US" b="0" dirty="0">
                <a:effectLst/>
                <a:latin typeface="Consolas" panose="020B0609020204030204" pitchFamily="49" charset="0"/>
              </a:rPr>
            </a:br>
            <a:r>
              <a:rPr lang="en-US" b="0" dirty="0">
                <a:effectLst/>
                <a:latin typeface="Consolas" panose="020B0609020204030204" pitchFamily="49" charset="0"/>
              </a:rPr>
              <a:t>4. If an error or safety stoppage occurs then the app should clearly communicate the nature of the failure to the user.</a:t>
            </a:r>
          </a:p>
          <a:p>
            <a:br>
              <a:rPr lang="en-US" b="0" dirty="0">
                <a:effectLst/>
                <a:latin typeface="Consolas" panose="020B0609020204030204" pitchFamily="49" charset="0"/>
              </a:rPr>
            </a:br>
            <a:r>
              <a:rPr lang="en-US" b="0" dirty="0">
                <a:effectLst/>
                <a:latin typeface="Consolas" panose="020B0609020204030204" pitchFamily="49" charset="0"/>
              </a:rPr>
              <a:t>5. A home screen widget may be developed to further usability.</a:t>
            </a:r>
          </a:p>
          <a:p>
            <a:endParaRPr lang="en-US" b="0" dirty="0">
              <a:effectLst/>
              <a:latin typeface="Consolas" panose="020B0609020204030204" pitchFamily="49" charset="0"/>
            </a:endParaRPr>
          </a:p>
          <a:p>
            <a:endParaRPr lang="en-US" b="0" dirty="0"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391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5D56F-D648-D515-2E3A-E8A1A9C62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7726F5-33A1-2951-42FA-8FD117EB8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Open </a:t>
            </a:r>
            <a:r>
              <a:rPr lang="en-US" dirty="0" err="1"/>
              <a:t>Seasame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94810-4939-C5B4-F520-A447EC251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9AE6A1-A280-48E5-4E8C-41C32E91E22A}"/>
              </a:ext>
            </a:extLst>
          </p:cNvPr>
          <p:cNvSpPr txBox="1"/>
          <p:nvPr/>
        </p:nvSpPr>
        <p:spPr>
          <a:xfrm>
            <a:off x="939800" y="668867"/>
            <a:ext cx="1145538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effectLst/>
                <a:latin typeface="Consolas" panose="020B0609020204030204" pitchFamily="49" charset="0"/>
              </a:rPr>
              <a:t>Data Formats:</a:t>
            </a:r>
            <a:endParaRPr lang="en-US" b="0" dirty="0"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effectLst/>
                <a:latin typeface="Consolas" panose="020B0609020204030204" pitchFamily="49" charset="0"/>
              </a:rPr>
            </a:br>
            <a:r>
              <a:rPr lang="en-US" b="0" dirty="0">
                <a:effectLst/>
                <a:latin typeface="Consolas" panose="020B0609020204030204" pitchFamily="49" charset="0"/>
              </a:rPr>
              <a:t>Mobile app input methods will consist of both voice commands and button presses. 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The app will connect with the development board via Bluetooth. Bluetooth 2.0 will be 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used.</a:t>
            </a:r>
          </a:p>
          <a:p>
            <a:br>
              <a:rPr lang="en-US" b="0" dirty="0">
                <a:effectLst/>
                <a:latin typeface="Consolas" panose="020B0609020204030204" pitchFamily="49" charset="0"/>
              </a:rPr>
            </a:br>
            <a:r>
              <a:rPr lang="en-US" b="0" dirty="0">
                <a:effectLst/>
                <a:latin typeface="Consolas" panose="020B0609020204030204" pitchFamily="49" charset="0"/>
              </a:rPr>
              <a:t>The development board will connect to 4 servos that opens individual doors. The 4 servos 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Will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0" dirty="0">
                <a:effectLst/>
                <a:latin typeface="Consolas" panose="020B0609020204030204" pitchFamily="49" charset="0"/>
              </a:rPr>
              <a:t>use the PWM pins on the dev board.</a:t>
            </a:r>
          </a:p>
          <a:p>
            <a:br>
              <a:rPr lang="en-US" b="0" dirty="0">
                <a:effectLst/>
                <a:latin typeface="Consolas" panose="020B0609020204030204" pitchFamily="49" charset="0"/>
              </a:rPr>
            </a:br>
            <a:r>
              <a:rPr lang="en-US" b="1" dirty="0">
                <a:effectLst/>
                <a:latin typeface="Consolas" panose="020B0609020204030204" pitchFamily="49" charset="0"/>
              </a:rPr>
              <a:t>Internationalization:</a:t>
            </a:r>
            <a:endParaRPr lang="en-US" b="0" dirty="0"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effectLst/>
                <a:latin typeface="Consolas" panose="020B0609020204030204" pitchFamily="49" charset="0"/>
              </a:rPr>
            </a:br>
            <a:r>
              <a:rPr lang="en-US" b="0" dirty="0">
                <a:effectLst/>
                <a:latin typeface="Consolas" panose="020B0609020204030204" pitchFamily="49" charset="0"/>
              </a:rPr>
              <a:t>Open Sesame will only support English at this time.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b="1" dirty="0">
                <a:effectLst/>
                <a:latin typeface="Consolas" panose="020B0609020204030204" pitchFamily="49" charset="0"/>
              </a:rPr>
              <a:t>Environment: </a:t>
            </a:r>
            <a:r>
              <a:rPr lang="en-US" b="0" dirty="0">
                <a:effectLst/>
                <a:latin typeface="Consolas" panose="020B0609020204030204" pitchFamily="49" charset="0"/>
              </a:rPr>
              <a:t>This prototype will only be subjected to indoor climate controlled </a:t>
            </a:r>
          </a:p>
          <a:p>
            <a:r>
              <a:rPr lang="en-US" dirty="0">
                <a:latin typeface="Consolas" panose="020B0609020204030204" pitchFamily="49" charset="0"/>
              </a:rPr>
              <a:t>	      environments</a:t>
            </a:r>
            <a:endParaRPr lang="en-US" b="0" dirty="0"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005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{DFB51425-9DA4-400A-84B6-E1C1CE3AC024}tf67328976_win32</Template>
  <TotalTime>224</TotalTime>
  <Words>600</Words>
  <Application>Microsoft Office PowerPoint</Application>
  <PresentationFormat>Widescreen</PresentationFormat>
  <Paragraphs>141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Consolas</vt:lpstr>
      <vt:lpstr>Tenorite</vt:lpstr>
      <vt:lpstr>Times New Roman</vt:lpstr>
      <vt:lpstr>Office Theme</vt:lpstr>
      <vt:lpstr>Open Sesame</vt:lpstr>
      <vt:lpstr>AGENDA</vt:lpstr>
      <vt:lpstr>INTRODUCTION</vt:lpstr>
      <vt:lpstr>PRIMARY GOALS</vt:lpstr>
      <vt:lpstr>Schedule</vt:lpstr>
      <vt:lpstr>Project Requirements </vt:lpstr>
      <vt:lpstr>Project Non-Functional Requirements </vt:lpstr>
      <vt:lpstr>PowerPoint Presentation</vt:lpstr>
      <vt:lpstr>PowerPoint Presentation</vt:lpstr>
      <vt:lpstr>Architecture and Design</vt:lpstr>
      <vt:lpstr>Android App</vt:lpstr>
      <vt:lpstr>Hardware System  </vt:lpstr>
      <vt:lpstr>Arduino Code</vt:lpstr>
      <vt:lpstr>Website</vt:lpstr>
      <vt:lpstr>Any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Sesame</dc:title>
  <dc:creator>micheal hatch</dc:creator>
  <cp:lastModifiedBy>micheal hatch</cp:lastModifiedBy>
  <cp:revision>11</cp:revision>
  <dcterms:created xsi:type="dcterms:W3CDTF">2022-11-10T00:08:34Z</dcterms:created>
  <dcterms:modified xsi:type="dcterms:W3CDTF">2023-01-24T17:19:59Z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